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60" r:id="rId4"/>
    <p:sldId id="285" r:id="rId5"/>
    <p:sldId id="277" r:id="rId6"/>
    <p:sldId id="282" r:id="rId7"/>
    <p:sldId id="284" r:id="rId8"/>
    <p:sldId id="283" r:id="rId9"/>
    <p:sldId id="278" r:id="rId10"/>
    <p:sldId id="286" r:id="rId11"/>
    <p:sldId id="287" r:id="rId12"/>
    <p:sldId id="291" r:id="rId13"/>
    <p:sldId id="293" r:id="rId14"/>
    <p:sldId id="289" r:id="rId15"/>
    <p:sldId id="290" r:id="rId16"/>
    <p:sldId id="288" r:id="rId17"/>
    <p:sldId id="292" r:id="rId18"/>
    <p:sldId id="294" r:id="rId19"/>
    <p:sldId id="274" r:id="rId20"/>
    <p:sldId id="281" r:id="rId21"/>
    <p:sldId id="266" r:id="rId22"/>
  </p:sldIdLst>
  <p:sldSz cx="12192000" cy="6858000"/>
  <p:notesSz cx="6888163" cy="10021888"/>
  <p:embeddedFontLst>
    <p:embeddedFont>
      <p:font typeface="Roboto" charset="0"/>
      <p:regular r:id="rId25"/>
      <p:bold r:id="rId26"/>
      <p:italic r:id="rId27"/>
      <p:boldItalic r:id="rId28"/>
    </p:embeddedFont>
    <p:embeddedFont>
      <p:font typeface="Rockwell Nova Light" pitchFamily="18" charset="0"/>
      <p:regular r:id="rId29"/>
      <p: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5" autoAdjust="0"/>
    <p:restoredTop sz="96010" autoAdjust="0"/>
  </p:normalViewPr>
  <p:slideViewPr>
    <p:cSldViewPr>
      <p:cViewPr>
        <p:scale>
          <a:sx n="75" d="100"/>
          <a:sy n="75" d="100"/>
        </p:scale>
        <p:origin x="-1090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EF440867-3647-4865-830E-FB34B8AC9AA2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AB68738-2901-4F16-AE5F-62A64F65CD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66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9055"/>
            <a:ext cx="2984871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‹#›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70524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b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pPr>
                <a:buSzPts val="1400"/>
              </a:pPr>
              <a:t>1</a:t>
            </a:fld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62000"/>
            <a:ext cx="6678613" cy="3757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ctr" anchorCtr="0">
            <a:noAutofit/>
          </a:bodyPr>
          <a:lstStyle/>
          <a:p>
            <a:pPr marL="483123" indent="-241562"/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901698" y="9519054"/>
            <a:ext cx="2984871" cy="50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b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pPr>
                <a:buSzPts val="1400"/>
              </a:pPr>
              <a:t>21</a:t>
            </a:fld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62000"/>
            <a:ext cx="6678613" cy="3757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ctr" anchorCtr="0">
            <a:noAutofit/>
          </a:bodyPr>
          <a:lstStyle/>
          <a:p>
            <a:pPr marL="483123" indent="-241562"/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r>
              <a:rPr lang="ru-RU" dirty="0" smtClean="0"/>
              <a:t>Очень,</a:t>
            </a:r>
            <a:r>
              <a:rPr lang="ru-RU" baseline="0" dirty="0" smtClean="0"/>
              <a:t> очень, краткая д</a:t>
            </a:r>
            <a:r>
              <a:rPr lang="ru-RU" dirty="0" smtClean="0"/>
              <a:t>емонстрация кода в </a:t>
            </a:r>
            <a:r>
              <a:rPr lang="en-US" dirty="0" smtClean="0"/>
              <a:t>R12</a:t>
            </a: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r>
              <a:rPr lang="ru-RU" dirty="0" smtClean="0"/>
              <a:t>Очень,</a:t>
            </a:r>
            <a:r>
              <a:rPr lang="ru-RU" baseline="0" dirty="0" smtClean="0"/>
              <a:t> очень, краткая д</a:t>
            </a:r>
            <a:r>
              <a:rPr lang="ru-RU" dirty="0" smtClean="0"/>
              <a:t>емонстрация кода в </a:t>
            </a:r>
            <a:r>
              <a:rPr lang="en-US" dirty="0" smtClean="0"/>
              <a:t>R12</a:t>
            </a: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r>
              <a:rPr lang="ru-RU" dirty="0" smtClean="0"/>
              <a:t>Очень,</a:t>
            </a:r>
            <a:r>
              <a:rPr lang="ru-RU" baseline="0" dirty="0" smtClean="0"/>
              <a:t> очень, краткая д</a:t>
            </a:r>
            <a:r>
              <a:rPr lang="ru-RU" dirty="0" smtClean="0"/>
              <a:t>емонстрация кода в </a:t>
            </a:r>
            <a:r>
              <a:rPr lang="en-US" dirty="0" smtClean="0"/>
              <a:t>R12</a:t>
            </a: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/>
            <a:r>
              <a:rPr lang="ru-RU" dirty="0" smtClean="0"/>
              <a:t>Очень,</a:t>
            </a:r>
            <a:r>
              <a:rPr lang="ru-RU" baseline="0" dirty="0" smtClean="0"/>
              <a:t> очень, краткая д</a:t>
            </a:r>
            <a:r>
              <a:rPr lang="ru-RU" dirty="0" smtClean="0"/>
              <a:t>емонстрация кода в </a:t>
            </a:r>
            <a:r>
              <a:rPr lang="en-US" dirty="0" smtClean="0"/>
              <a:t>R12</a:t>
            </a: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48291" rIns="96609" bIns="48291" anchor="t" anchorCtr="0">
            <a:noAutofit/>
          </a:bodyPr>
          <a:lstStyle/>
          <a:p>
            <a:pPr marL="0" indent="0" defTabSz="966246">
              <a:defRPr/>
            </a:pPr>
            <a:r>
              <a:rPr lang="ru-RU" dirty="0" smtClean="0"/>
              <a:t>Краткая</a:t>
            </a:r>
            <a:r>
              <a:rPr lang="ru-RU" baseline="0" dirty="0" smtClean="0"/>
              <a:t> демонстрация </a:t>
            </a:r>
            <a:r>
              <a:rPr lang="en-US" baseline="0" dirty="0" smtClean="0"/>
              <a:t>Oracle Cloud Applications</a:t>
            </a:r>
            <a:endParaRPr lang="en-US" dirty="0" smtClean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tus.ru/redirect/?to=https%3A%2F%2Fgithub.com%2Fvlyulin%2F2020-12-otus-software-architect-lyulin%2Ftree%2Fmain%2Fhw10-course-wo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738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Two-phase commit (fails)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10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22" y="1412776"/>
            <a:ext cx="983044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Two-phase commit (fails)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11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334271"/>
            <a:ext cx="5688632" cy="50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9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diagram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12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1266028"/>
            <a:ext cx="5173950" cy="51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 реализации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13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3863752" y="1708396"/>
            <a:ext cx="1728192" cy="3101615"/>
            <a:chOff x="839416" y="1732124"/>
            <a:chExt cx="1728192" cy="3101615"/>
          </a:xfrm>
        </p:grpSpPr>
        <p:sp>
          <p:nvSpPr>
            <p:cNvPr id="4" name="Скругленный прямоугольник 3"/>
            <p:cNvSpPr/>
            <p:nvPr/>
          </p:nvSpPr>
          <p:spPr>
            <a:xfrm>
              <a:off x="839416" y="1732124"/>
              <a:ext cx="1728192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TM</a:t>
              </a:r>
              <a:endParaRPr lang="ru-RU" sz="32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39416" y="3140968"/>
              <a:ext cx="1415772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/</a:t>
              </a:r>
              <a:r>
                <a:rPr lang="en-US" sz="1800" dirty="0" err="1"/>
                <a:t>c</a:t>
              </a:r>
              <a:r>
                <a:rPr lang="en-US" sz="1800" dirty="0" err="1" smtClean="0"/>
                <a:t>anCommit</a:t>
              </a:r>
              <a:endParaRPr lang="en-US" sz="1800" dirty="0" smtClean="0"/>
            </a:p>
            <a:p>
              <a:endParaRPr lang="en-US" sz="1800" dirty="0" smtClean="0"/>
            </a:p>
            <a:p>
              <a:r>
                <a:rPr lang="en-US" sz="1800" dirty="0" smtClean="0"/>
                <a:t>/</a:t>
              </a:r>
              <a:r>
                <a:rPr lang="en-US" sz="1800" dirty="0" err="1"/>
                <a:t>p</a:t>
              </a:r>
              <a:r>
                <a:rPr lang="en-US" sz="1800" dirty="0" err="1" smtClean="0"/>
                <a:t>reCommit</a:t>
              </a:r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/</a:t>
              </a:r>
              <a:r>
                <a:rPr lang="en-US" sz="1800" dirty="0" err="1" smtClean="0"/>
                <a:t>doCommit</a:t>
              </a:r>
              <a:endParaRPr lang="en-US" sz="1800" dirty="0" smtClean="0"/>
            </a:p>
            <a:p>
              <a:endParaRPr lang="ru-RU" dirty="0"/>
            </a:p>
          </p:txBody>
        </p:sp>
      </p:grpSp>
      <p:sp>
        <p:nvSpPr>
          <p:cNvPr id="17" name="Скругленный прямоугольник 16"/>
          <p:cNvSpPr/>
          <p:nvPr/>
        </p:nvSpPr>
        <p:spPr>
          <a:xfrm>
            <a:off x="9744141" y="1708396"/>
            <a:ext cx="1728192" cy="10801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APP2</a:t>
            </a:r>
            <a:endParaRPr lang="ru-RU" sz="32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635906" y="4283804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/withdraw/{</a:t>
            </a:r>
            <a:r>
              <a:rPr lang="en-US" sz="1800" dirty="0" err="1" smtClean="0"/>
              <a:t>accountid</a:t>
            </a:r>
            <a:r>
              <a:rPr lang="en-US" sz="1800" dirty="0" smtClean="0"/>
              <a:t>}</a:t>
            </a:r>
            <a:endParaRPr lang="en-US" sz="1800" dirty="0"/>
          </a:p>
        </p:txBody>
      </p:sp>
      <p:grpSp>
        <p:nvGrpSpPr>
          <p:cNvPr id="26" name="Группа 25"/>
          <p:cNvGrpSpPr/>
          <p:nvPr/>
        </p:nvGrpSpPr>
        <p:grpSpPr>
          <a:xfrm>
            <a:off x="6863701" y="1708396"/>
            <a:ext cx="1728192" cy="3101615"/>
            <a:chOff x="839416" y="1732124"/>
            <a:chExt cx="1728192" cy="3101615"/>
          </a:xfrm>
        </p:grpSpPr>
        <p:sp>
          <p:nvSpPr>
            <p:cNvPr id="27" name="Скругленный прямоугольник 26"/>
            <p:cNvSpPr/>
            <p:nvPr/>
          </p:nvSpPr>
          <p:spPr>
            <a:xfrm>
              <a:off x="839416" y="1732124"/>
              <a:ext cx="1728192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R</a:t>
              </a:r>
              <a:r>
                <a:rPr lang="en-US" sz="3200" b="1" dirty="0" smtClean="0"/>
                <a:t>M</a:t>
              </a:r>
              <a:endParaRPr lang="ru-RU" sz="32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9416" y="3140968"/>
              <a:ext cx="1415772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/</a:t>
              </a:r>
              <a:r>
                <a:rPr lang="en-US" sz="1800" dirty="0" err="1"/>
                <a:t>c</a:t>
              </a:r>
              <a:r>
                <a:rPr lang="en-US" sz="1800" dirty="0" err="1" smtClean="0"/>
                <a:t>anCommit</a:t>
              </a:r>
              <a:endParaRPr lang="en-US" sz="1800" dirty="0" smtClean="0"/>
            </a:p>
            <a:p>
              <a:endParaRPr lang="en-US" sz="1800" dirty="0" smtClean="0"/>
            </a:p>
            <a:p>
              <a:r>
                <a:rPr lang="en-US" sz="1800" dirty="0" smtClean="0"/>
                <a:t>/</a:t>
              </a:r>
              <a:r>
                <a:rPr lang="en-US" sz="1800" dirty="0" err="1"/>
                <a:t>p</a:t>
              </a:r>
              <a:r>
                <a:rPr lang="en-US" sz="1800" dirty="0" err="1" smtClean="0"/>
                <a:t>reCommit</a:t>
              </a:r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/</a:t>
              </a:r>
              <a:r>
                <a:rPr lang="en-US" sz="1800" dirty="0" err="1" smtClean="0"/>
                <a:t>doCommit</a:t>
              </a:r>
              <a:endParaRPr lang="en-US" sz="1800" dirty="0" smtClean="0"/>
            </a:p>
            <a:p>
              <a:endParaRPr lang="ru-RU" dirty="0"/>
            </a:p>
          </p:txBody>
        </p:sp>
      </p:grpSp>
      <p:sp>
        <p:nvSpPr>
          <p:cNvPr id="35" name="Скругленный прямоугольник 34"/>
          <p:cNvSpPr/>
          <p:nvPr/>
        </p:nvSpPr>
        <p:spPr>
          <a:xfrm>
            <a:off x="719666" y="1743552"/>
            <a:ext cx="1728192" cy="10801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APP1</a:t>
            </a:r>
            <a:endParaRPr lang="ru-RU" sz="3200" b="1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719665" y="3131676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POST withdraw</a:t>
            </a:r>
            <a:endParaRPr lang="en-US" sz="1800" dirty="0"/>
          </a:p>
        </p:txBody>
      </p:sp>
      <p:grpSp>
        <p:nvGrpSpPr>
          <p:cNvPr id="37" name="Группа 36"/>
          <p:cNvGrpSpPr/>
          <p:nvPr/>
        </p:nvGrpSpPr>
        <p:grpSpPr>
          <a:xfrm>
            <a:off x="2533277" y="2958214"/>
            <a:ext cx="1240792" cy="382275"/>
            <a:chOff x="2495600" y="2902709"/>
            <a:chExt cx="2664296" cy="382275"/>
          </a:xfrm>
        </p:grpSpPr>
        <p:cxnSp>
          <p:nvCxnSpPr>
            <p:cNvPr id="38" name="Прямая со стрелкой 37"/>
            <p:cNvCxnSpPr/>
            <p:nvPr/>
          </p:nvCxnSpPr>
          <p:spPr>
            <a:xfrm>
              <a:off x="2495600" y="3284984"/>
              <a:ext cx="26642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495600" y="2902709"/>
              <a:ext cx="2664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payload</a:t>
              </a:r>
              <a:endParaRPr lang="ru-RU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5475603" y="2958214"/>
            <a:ext cx="1240792" cy="382275"/>
            <a:chOff x="2495600" y="2902709"/>
            <a:chExt cx="2664296" cy="382275"/>
          </a:xfrm>
        </p:grpSpPr>
        <p:cxnSp>
          <p:nvCxnSpPr>
            <p:cNvPr id="41" name="Прямая со стрелкой 40"/>
            <p:cNvCxnSpPr/>
            <p:nvPr/>
          </p:nvCxnSpPr>
          <p:spPr>
            <a:xfrm>
              <a:off x="2495600" y="3284984"/>
              <a:ext cx="26642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495600" y="2902709"/>
              <a:ext cx="2664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payload</a:t>
              </a:r>
              <a:endParaRPr lang="ru-RU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8279473" y="4086195"/>
            <a:ext cx="1240792" cy="382275"/>
            <a:chOff x="2495600" y="2902709"/>
            <a:chExt cx="2664296" cy="382275"/>
          </a:xfrm>
        </p:grpSpPr>
        <p:cxnSp>
          <p:nvCxnSpPr>
            <p:cNvPr id="44" name="Прямая со стрелкой 43"/>
            <p:cNvCxnSpPr/>
            <p:nvPr/>
          </p:nvCxnSpPr>
          <p:spPr>
            <a:xfrm>
              <a:off x="2495600" y="3284984"/>
              <a:ext cx="26642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495600" y="2902709"/>
              <a:ext cx="2664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payload</a:t>
              </a:r>
              <a:endParaRPr lang="ru-RU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229" name="Соединительная линия уступом 228"/>
          <p:cNvCxnSpPr>
            <a:stCxn id="14" idx="2"/>
            <a:endCxn id="36" idx="2"/>
          </p:cNvCxnSpPr>
          <p:nvPr/>
        </p:nvCxnSpPr>
        <p:spPr>
          <a:xfrm rot="5400000" flipH="1">
            <a:off x="5639827" y="-525318"/>
            <a:ext cx="1152128" cy="9204781"/>
          </a:xfrm>
          <a:prstGeom prst="bentConnector3">
            <a:avLst>
              <a:gd name="adj1" fmla="val -56880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475602" y="4921423"/>
            <a:ext cx="124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answer</a:t>
            </a: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Zipkin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14</a:t>
            </a:fld>
            <a:r>
              <a:rPr lang="ru-RU" b="1" dirty="0" smtClean="0">
                <a:solidFill>
                  <a:schemeClr val="bg1"/>
                </a:solidFill>
              </a:rPr>
              <a:t> / </a:t>
            </a:r>
            <a:r>
              <a:rPr lang="en-US" b="1" dirty="0" smtClean="0">
                <a:solidFill>
                  <a:schemeClr val="bg1"/>
                </a:solidFill>
              </a:rPr>
              <a:t>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363492"/>
            <a:ext cx="11328504" cy="50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Zipkin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15</a:t>
            </a:fld>
            <a:r>
              <a:rPr lang="ru-RU" b="1" dirty="0" smtClean="0">
                <a:solidFill>
                  <a:schemeClr val="bg1"/>
                </a:solidFill>
              </a:rPr>
              <a:t> / </a:t>
            </a:r>
            <a:r>
              <a:rPr lang="en-US" b="1" dirty="0" smtClean="0">
                <a:solidFill>
                  <a:schemeClr val="bg1"/>
                </a:solidFill>
              </a:rPr>
              <a:t>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560773"/>
            <a:ext cx="12060518" cy="44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7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Идемпотентность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16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95400" y="1456323"/>
            <a:ext cx="1099295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Идемпотентность </a:t>
            </a:r>
            <a:r>
              <a:rPr lang="ru-RU" sz="2000" b="1" dirty="0" smtClean="0"/>
              <a:t>операции </a:t>
            </a:r>
            <a:r>
              <a:rPr lang="ru-RU" sz="2000" dirty="0" smtClean="0"/>
              <a:t>– можно </a:t>
            </a:r>
            <a:r>
              <a:rPr lang="ru-RU" sz="2000" dirty="0"/>
              <a:t>послать несколько раз один и тот же запрос (сообщение), и состояние это не изменит</a:t>
            </a:r>
            <a:r>
              <a:rPr lang="ru-RU" sz="2000" dirty="0" smtClean="0"/>
              <a:t>.</a:t>
            </a:r>
          </a:p>
          <a:p>
            <a:endParaRPr lang="ru-RU" sz="2000" dirty="0"/>
          </a:p>
          <a:p>
            <a:r>
              <a:rPr lang="ru-RU" sz="2000" dirty="0" smtClean="0"/>
              <a:t>Идемпотентным сделан только один метод </a:t>
            </a:r>
            <a:r>
              <a:rPr lang="en-US" sz="2000" dirty="0" smtClean="0"/>
              <a:t>POST </a:t>
            </a:r>
            <a:r>
              <a:rPr lang="ru-RU" sz="2000" u="sng" dirty="0"/>
              <a:t>http://{{baseAppURL}}/</a:t>
            </a:r>
            <a:r>
              <a:rPr lang="ru-RU" sz="2000" u="sng" dirty="0" smtClean="0"/>
              <a:t>orders</a:t>
            </a:r>
            <a:endParaRPr lang="en-US" sz="2000" u="sng" dirty="0" smtClean="0"/>
          </a:p>
          <a:p>
            <a:endParaRPr lang="en-US" sz="2000" u="sng" dirty="0"/>
          </a:p>
          <a:p>
            <a:r>
              <a:rPr lang="ru-RU" sz="2000" dirty="0" smtClean="0"/>
              <a:t>Реализовано </a:t>
            </a:r>
            <a:r>
              <a:rPr lang="ru-RU" sz="2000" dirty="0"/>
              <a:t>с помощью передачи ключа </a:t>
            </a:r>
            <a:r>
              <a:rPr lang="ru-RU" sz="2000" dirty="0" err="1"/>
              <a:t>индемпотентности</a:t>
            </a:r>
            <a:r>
              <a:rPr lang="ru-RU" sz="2000" dirty="0"/>
              <a:t>, который в таблице </a:t>
            </a:r>
            <a:r>
              <a:rPr lang="en-US" sz="2000" dirty="0"/>
              <a:t>orders </a:t>
            </a:r>
            <a:r>
              <a:rPr lang="ru-RU" sz="2000" dirty="0" smtClean="0"/>
              <a:t>является уникальным. </a:t>
            </a:r>
            <a:r>
              <a:rPr lang="ru-RU" sz="2000" dirty="0"/>
              <a:t>Данное решение не позволяет сохранить один и тот же заказ дважды.</a:t>
            </a:r>
          </a:p>
          <a:p>
            <a:pPr lvl="4"/>
            <a:r>
              <a:rPr lang="ru-RU" sz="2000" dirty="0" smtClean="0"/>
              <a:t>	</a:t>
            </a:r>
          </a:p>
          <a:p>
            <a:pPr lvl="4"/>
            <a:r>
              <a:rPr lang="ru-RU" sz="2000" dirty="0"/>
              <a:t>	</a:t>
            </a:r>
            <a:r>
              <a:rPr lang="en-US" sz="2000" dirty="0" smtClean="0"/>
              <a:t>CREATE </a:t>
            </a:r>
            <a:r>
              <a:rPr lang="en-US" sz="2000" dirty="0"/>
              <a:t>TABLE ORDERS (</a:t>
            </a:r>
            <a:endParaRPr lang="ru-RU" sz="2000" dirty="0"/>
          </a:p>
          <a:p>
            <a:pPr lvl="4"/>
            <a:r>
              <a:rPr lang="ru-RU" sz="2000" dirty="0" smtClean="0"/>
              <a:t>		</a:t>
            </a:r>
            <a:r>
              <a:rPr lang="en-US" sz="2000" dirty="0" smtClean="0"/>
              <a:t>IDEMPOTENCY_KEY </a:t>
            </a:r>
            <a:r>
              <a:rPr lang="en-US" sz="2000" dirty="0"/>
              <a:t>UUID UNIQUE</a:t>
            </a:r>
            <a:r>
              <a:rPr lang="en-US" sz="2000" dirty="0" smtClean="0"/>
              <a:t>,</a:t>
            </a:r>
            <a:endParaRPr lang="ru-RU" sz="2000" dirty="0" smtClean="0"/>
          </a:p>
          <a:p>
            <a:pPr lvl="4"/>
            <a:endParaRPr lang="ru-RU" sz="2000" dirty="0"/>
          </a:p>
          <a:p>
            <a:pPr lvl="4"/>
            <a:r>
              <a:rPr lang="ru-RU" sz="2000" dirty="0"/>
              <a:t>Дополнительно сделана проверка версионности </a:t>
            </a:r>
            <a:r>
              <a:rPr lang="ru-RU" sz="2000" dirty="0" smtClean="0"/>
              <a:t>заказа в </a:t>
            </a:r>
            <a:r>
              <a:rPr lang="ru-RU" sz="2000" dirty="0"/>
              <a:t>методе </a:t>
            </a:r>
            <a:endParaRPr lang="ru-RU" sz="2000" dirty="0" smtClean="0"/>
          </a:p>
          <a:p>
            <a:pPr lvl="4"/>
            <a:r>
              <a:rPr lang="ru-RU" sz="2000" dirty="0"/>
              <a:t>	</a:t>
            </a:r>
            <a:endParaRPr lang="ru-RU" sz="2000" dirty="0" smtClean="0"/>
          </a:p>
          <a:p>
            <a:pPr lvl="4"/>
            <a:r>
              <a:rPr lang="ru-RU" sz="2000" dirty="0"/>
              <a:t>	</a:t>
            </a:r>
            <a:r>
              <a:rPr lang="en-US" sz="2000" dirty="0" smtClean="0"/>
              <a:t>POST </a:t>
            </a:r>
            <a:r>
              <a:rPr lang="ru-RU" sz="2000" u="sng" dirty="0"/>
              <a:t>http://{{baseAppURL}}/orders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7539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 collaboration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17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95400" y="2039357"/>
            <a:ext cx="1099295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Принцип </a:t>
            </a:r>
            <a:r>
              <a:rPr lang="ru-RU" sz="2000" dirty="0"/>
              <a:t>взаимодействия "</a:t>
            </a:r>
            <a:r>
              <a:rPr lang="ru-RU" sz="2000" b="1" dirty="0" err="1"/>
              <a:t>Event</a:t>
            </a:r>
            <a:r>
              <a:rPr lang="ru-RU" sz="2000" b="1" dirty="0"/>
              <a:t> </a:t>
            </a:r>
            <a:r>
              <a:rPr lang="ru-RU" sz="2000" b="1" dirty="0" err="1"/>
              <a:t>collaboration</a:t>
            </a:r>
            <a:r>
              <a:rPr lang="ru-RU" sz="2000" dirty="0"/>
              <a:t>" заключается в том, что при изменении какого-либо </a:t>
            </a:r>
            <a:r>
              <a:rPr lang="ru-RU" sz="2000" dirty="0" smtClean="0"/>
              <a:t>объекта</a:t>
            </a:r>
            <a:r>
              <a:rPr lang="en-US" sz="2000" dirty="0" smtClean="0"/>
              <a:t> </a:t>
            </a:r>
            <a:r>
              <a:rPr lang="ru-RU" sz="2000" dirty="0" smtClean="0"/>
              <a:t>публикуется </a:t>
            </a:r>
            <a:r>
              <a:rPr lang="ru-RU" sz="2000" dirty="0"/>
              <a:t>соответствующее сообщение о его изменении с полным описанием текущего измененного состояния.</a:t>
            </a:r>
            <a:br>
              <a:rPr lang="ru-RU" sz="2000" dirty="0"/>
            </a:br>
            <a:endParaRPr lang="en-US" sz="2000" dirty="0" smtClean="0"/>
          </a:p>
          <a:p>
            <a:r>
              <a:rPr lang="ru-RU" sz="2000" dirty="0" smtClean="0"/>
              <a:t>Заинтересованный </a:t>
            </a:r>
            <a:r>
              <a:rPr lang="ru-RU" sz="2000" dirty="0"/>
              <a:t>сервис, подписанные на такие извещения, при получении сообщения </a:t>
            </a:r>
            <a:r>
              <a:rPr lang="ru-RU" sz="2000" dirty="0" smtClean="0"/>
              <a:t>обновляет</a:t>
            </a:r>
            <a:r>
              <a:rPr lang="en-US" sz="2000" dirty="0" smtClean="0"/>
              <a:t> </a:t>
            </a:r>
            <a:r>
              <a:rPr lang="ru-RU" sz="2000" dirty="0" smtClean="0"/>
              <a:t>состояние </a:t>
            </a:r>
            <a:r>
              <a:rPr lang="ru-RU" sz="2000" dirty="0"/>
              <a:t>своих данных в соответствии с полученным описанием.</a:t>
            </a:r>
            <a:br>
              <a:rPr lang="ru-RU" sz="2000" dirty="0"/>
            </a:br>
            <a:endParaRPr lang="ru-RU" sz="2000" dirty="0" smtClean="0"/>
          </a:p>
          <a:p>
            <a:r>
              <a:rPr lang="ru-RU" sz="2000" dirty="0" smtClean="0"/>
              <a:t>“</a:t>
            </a:r>
            <a:r>
              <a:rPr lang="ru-RU" sz="2000" dirty="0"/>
              <a:t>П</a:t>
            </a:r>
            <a:r>
              <a:rPr lang="ru-RU" sz="2000" dirty="0" smtClean="0"/>
              <a:t>отребляется</a:t>
            </a:r>
            <a:r>
              <a:rPr lang="ru-RU" sz="2000" dirty="0"/>
              <a:t>" только необходимая информация из полученного сообщения.</a:t>
            </a:r>
            <a:br>
              <a:rPr lang="ru-RU" sz="2000" dirty="0"/>
            </a:br>
            <a:endParaRPr lang="ru-RU" sz="2000" dirty="0" smtClean="0"/>
          </a:p>
          <a:p>
            <a:r>
              <a:rPr lang="ru-RU" sz="2000" dirty="0" smtClean="0"/>
              <a:t>Таким </a:t>
            </a:r>
            <a:r>
              <a:rPr lang="ru-RU" sz="2000" dirty="0"/>
              <a:t>образом, дополнительных обращений в другие сервисы не выполняется,</a:t>
            </a:r>
            <a:br>
              <a:rPr lang="ru-RU" sz="2000" dirty="0"/>
            </a:br>
            <a:r>
              <a:rPr lang="ru-RU" sz="2000" dirty="0"/>
              <a:t>что уменьшает нагрузку на чтение для других сервисов.</a:t>
            </a:r>
          </a:p>
        </p:txBody>
      </p:sp>
    </p:spTree>
    <p:extLst>
      <p:ext uri="{BB962C8B-B14F-4D97-AF65-F5344CB8AC3E}">
        <p14:creationId xmlns:p14="http://schemas.microsoft.com/office/powerpoint/2010/main" val="176597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Postman testing +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htmlextra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18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340346"/>
            <a:ext cx="5296570" cy="496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96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Источники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9D61D25-22C5-4AC1-99DB-2387E9CF70A6}" type="slidenum">
              <a:rPr lang="ru-RU" b="1" smtClean="0">
                <a:solidFill>
                  <a:schemeClr val="bg1"/>
                </a:solidFill>
              </a:rPr>
              <a:t>19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53601" y="2554899"/>
            <a:ext cx="1076480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highlight>
                  <a:srgbClr val="F8F8F8"/>
                </a:highlight>
              </a:rPr>
              <a:t>G</a:t>
            </a:r>
            <a:r>
              <a:rPr lang="en-US" sz="4400" dirty="0" err="1" smtClean="0">
                <a:solidFill>
                  <a:schemeClr val="accent6">
                    <a:lumMod val="75000"/>
                  </a:schemeClr>
                </a:solidFill>
                <a:highlight>
                  <a:srgbClr val="F8F8F8"/>
                </a:highlight>
              </a:rPr>
              <a:t>ithub</a:t>
            </a:r>
            <a:r>
              <a:rPr lang="ru-RU" sz="4400" dirty="0">
                <a:solidFill>
                  <a:schemeClr val="accent6">
                    <a:lumMod val="75000"/>
                  </a:schemeClr>
                </a:solidFill>
                <a:highlight>
                  <a:srgbClr val="F8F8F8"/>
                </a:highlight>
              </a:rPr>
              <a:t>:</a:t>
            </a:r>
            <a:r>
              <a:rPr lang="en-US" sz="44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4400" dirty="0">
                <a:hlinkClick r:id="rId4"/>
              </a:rPr>
              <a:t>https://github.com/vlyulin/2020-12-otus-software-architect-lyulin/tree/main/hw10-course-work</a:t>
            </a:r>
            <a:endParaRPr lang="ru-RU" sz="4400" dirty="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125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8"/>
            <a:ext cx="12191279" cy="120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/>
              <a:t>Реализация паттерна </a:t>
            </a:r>
            <a:r>
              <a:rPr lang="ru-RU" sz="3600" dirty="0" err="1"/>
              <a:t>Three-phase</a:t>
            </a:r>
            <a:r>
              <a:rPr lang="ru-RU" sz="3600" dirty="0"/>
              <a:t> </a:t>
            </a:r>
            <a:r>
              <a:rPr lang="ru-RU" sz="3600" dirty="0" err="1"/>
              <a:t>commit</a:t>
            </a:r>
            <a:r>
              <a:rPr lang="ru-RU" sz="3600" dirty="0"/>
              <a:t> на примере приложения электронной коммерции, разработанного с использованием </a:t>
            </a:r>
            <a:r>
              <a:rPr lang="ru-RU" sz="3600" dirty="0" err="1"/>
              <a:t>микросервисной</a:t>
            </a:r>
            <a:r>
              <a:rPr lang="ru-RU" sz="3600" dirty="0"/>
              <a:t> архитектуры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Люлин Вадим Евгеньевич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ru-RU" dirty="0"/>
              <a:t>Ведущий </a:t>
            </a:r>
            <a:r>
              <a:rPr lang="ru-RU" dirty="0" smtClean="0"/>
              <a:t>аналитик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/>
              <a:t>ПАО РОСБАНК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vlyulin@gmail.com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8" name="Picture 4" descr="C:\Users\vlulin\AppData\Local\Temp\SNAGHTMLa819c0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45" y="5013176"/>
            <a:ext cx="1593150" cy="16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Достигнутые цели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FB4F3D-652C-4301-80A3-C9BD023ACCE1}" type="slidenum">
              <a:rPr lang="ru-RU" b="1" smtClean="0">
                <a:solidFill>
                  <a:schemeClr val="bg1"/>
                </a:solidFill>
              </a:rPr>
              <a:t>20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3" name="Google Shape;273;p27"/>
          <p:cNvSpPr/>
          <p:nvPr/>
        </p:nvSpPr>
        <p:spPr>
          <a:xfrm>
            <a:off x="1970737" y="1694386"/>
            <a:ext cx="9670593" cy="841800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i="0" u="none" strike="noStrike" cap="none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Реализован паттерн </a:t>
            </a:r>
            <a:r>
              <a:rPr lang="en-US" sz="3200" b="1" i="0" u="none" strike="noStrike" cap="none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Three-Phase commit</a:t>
            </a:r>
            <a:endParaRPr sz="3200" b="1" i="0" u="none" strike="noStrike" cap="none" dirty="0">
              <a:solidFill>
                <a:srgbClr val="3F3F3F"/>
              </a:solidFill>
              <a:latin typeface="Rockwell Nova Light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74;p27"/>
          <p:cNvSpPr txBox="1"/>
          <p:nvPr/>
        </p:nvSpPr>
        <p:spPr>
          <a:xfrm>
            <a:off x="1199456" y="1628800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76;p27"/>
          <p:cNvSpPr/>
          <p:nvPr/>
        </p:nvSpPr>
        <p:spPr>
          <a:xfrm>
            <a:off x="1970737" y="3203862"/>
            <a:ext cx="9670593" cy="841800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Получен </a:t>
            </a:r>
            <a:r>
              <a:rPr lang="ru-RU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опыт </a:t>
            </a:r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разработки </a:t>
            </a:r>
            <a:r>
              <a:rPr lang="ru-RU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расширений</a:t>
            </a:r>
            <a:r>
              <a:rPr lang="en-US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 </a:t>
            </a:r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с использованием </a:t>
            </a:r>
            <a:r>
              <a:rPr lang="ru-RU" sz="3200" b="1" dirty="0" err="1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микросервисной</a:t>
            </a:r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 </a:t>
            </a:r>
            <a:r>
              <a:rPr lang="ru-RU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архитектуры</a:t>
            </a:r>
            <a:r>
              <a:rPr lang="en-US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 </a:t>
            </a:r>
            <a:r>
              <a:rPr lang="ru-RU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</a:rPr>
              <a:t>и различных архитектурных паттернов</a:t>
            </a:r>
            <a:endParaRPr sz="3200" b="1" dirty="0">
              <a:solidFill>
                <a:srgbClr val="3F3F3F"/>
              </a:solidFill>
              <a:latin typeface="Rockwell Nova Light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78;p27"/>
          <p:cNvSpPr/>
          <p:nvPr/>
        </p:nvSpPr>
        <p:spPr>
          <a:xfrm>
            <a:off x="1970737" y="4902471"/>
            <a:ext cx="9670593" cy="841800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Получен </a:t>
            </a:r>
            <a:r>
              <a:rPr lang="ru-RU" sz="3200" b="1" dirty="0" smtClean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дополнительный опыт </a:t>
            </a:r>
            <a:r>
              <a:rPr lang="ru-RU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работы с инструментарием </a:t>
            </a:r>
            <a:r>
              <a:rPr lang="en-US" sz="3200" b="1" dirty="0">
                <a:solidFill>
                  <a:srgbClr val="3F3F3F"/>
                </a:solidFill>
                <a:latin typeface="Rockwell Nova Light" pitchFamily="18" charset="0"/>
                <a:ea typeface="Roboto"/>
                <a:cs typeface="Roboto"/>
                <a:sym typeface="Roboto"/>
              </a:rPr>
              <a:t>Spring</a:t>
            </a:r>
            <a:endParaRPr sz="3200" b="1" dirty="0">
              <a:solidFill>
                <a:srgbClr val="3F3F3F"/>
              </a:solidFill>
              <a:latin typeface="Rockwell Nova Light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80;p27"/>
          <p:cNvSpPr txBox="1"/>
          <p:nvPr/>
        </p:nvSpPr>
        <p:spPr>
          <a:xfrm>
            <a:off x="1199456" y="314096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284;p27"/>
          <p:cNvSpPr txBox="1"/>
          <p:nvPr/>
        </p:nvSpPr>
        <p:spPr>
          <a:xfrm>
            <a:off x="1199456" y="482937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09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Люлин Вадим Евгеньевич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аналитик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ПАО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РОСБАНК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vlyulin@gmail.com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4" descr="C:\Users\vlulin\AppData\Local\Temp\SNAGHTMLa819c0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45" y="5013176"/>
            <a:ext cx="1593150" cy="16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114341" y="3005378"/>
            <a:ext cx="7963316" cy="1325881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400" dirty="0">
                <a:sym typeface="Roboto"/>
              </a:rPr>
              <a:t>Реализовать на практике </a:t>
            </a:r>
            <a:r>
              <a:rPr lang="ru-RU" sz="2400" dirty="0" smtClean="0"/>
              <a:t>паттерн </a:t>
            </a:r>
            <a:r>
              <a:rPr lang="ru-RU" sz="2400" dirty="0" err="1"/>
              <a:t>Three-phase</a:t>
            </a:r>
            <a:r>
              <a:rPr lang="ru-RU" sz="2400" dirty="0"/>
              <a:t> </a:t>
            </a:r>
            <a:r>
              <a:rPr lang="ru-RU" sz="2400" dirty="0" err="1"/>
              <a:t>commit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53164" y="2009805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E62C957-0E78-499C-872F-95DBB7A70011}" type="slidenum">
              <a:rPr lang="ru-RU" b="1" smtClean="0">
                <a:solidFill>
                  <a:schemeClr val="bg1"/>
                </a:solidFill>
              </a:rPr>
              <a:pPr algn="r"/>
              <a:t>3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165132" y="1358172"/>
            <a:ext cx="7963316" cy="772362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>
                <a:sym typeface="Roboto"/>
              </a:rPr>
              <a:t>Реализовать на практике </a:t>
            </a:r>
            <a:r>
              <a:rPr lang="ru-RU" sz="2400" dirty="0"/>
              <a:t>паттерн </a:t>
            </a:r>
            <a:r>
              <a:rPr lang="ru-RU" sz="2400" dirty="0" err="1"/>
              <a:t>Three-phase</a:t>
            </a:r>
            <a:r>
              <a:rPr lang="ru-RU" sz="2400" dirty="0"/>
              <a:t> </a:t>
            </a:r>
            <a:r>
              <a:rPr lang="ru-RU" sz="2400" dirty="0" err="1" smtClean="0"/>
              <a:t>commit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487488" y="126876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05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165132" y="2220411"/>
            <a:ext cx="7963316" cy="792088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>
                <a:sym typeface="Roboto"/>
              </a:rPr>
              <a:t>Реализовать паттерн идемпотентности</a:t>
            </a:r>
            <a:endParaRPr sz="2400" dirty="0"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487488" y="204975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05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165131" y="2963673"/>
            <a:ext cx="9019169" cy="89383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>
                <a:sym typeface="Roboto"/>
              </a:rPr>
              <a:t>Использовать принцип </a:t>
            </a:r>
            <a:r>
              <a:rPr lang="ru-RU" sz="2400" dirty="0">
                <a:sym typeface="Roboto"/>
              </a:rPr>
              <a:t>взаимодействия "</a:t>
            </a:r>
            <a:r>
              <a:rPr lang="en-US" sz="2400" dirty="0">
                <a:sym typeface="Roboto"/>
              </a:rPr>
              <a:t>Event collaboration</a:t>
            </a:r>
            <a:r>
              <a:rPr lang="en-US" sz="2400" dirty="0">
                <a:sym typeface="Roboto"/>
              </a:rPr>
              <a:t>"</a:t>
            </a:r>
            <a:endParaRPr lang="ru-RU" sz="2400" dirty="0">
              <a:sym typeface="Roboto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487488" y="291385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48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Oracle Cloud Application extension creation with Spring Framework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62C957-0E78-499C-872F-95DBB7A70011}" type="slidenum">
              <a:rPr lang="ru-RU" b="1" smtClean="0">
                <a:solidFill>
                  <a:schemeClr val="bg1"/>
                </a:solidFill>
              </a:rPr>
              <a:t>4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9" name="Google Shape;234;p25"/>
          <p:cNvSpPr/>
          <p:nvPr/>
        </p:nvSpPr>
        <p:spPr>
          <a:xfrm>
            <a:off x="2165131" y="3748210"/>
            <a:ext cx="9019169" cy="89383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 smtClean="0">
                <a:sym typeface="Roboto"/>
              </a:rPr>
              <a:t>Реализация трассировки взаимодействия </a:t>
            </a:r>
            <a:r>
              <a:rPr lang="ru-RU" sz="2400" dirty="0" err="1" smtClean="0">
                <a:sym typeface="Roboto"/>
              </a:rPr>
              <a:t>микросервисов</a:t>
            </a:r>
            <a:endParaRPr lang="ru-RU" sz="2400" dirty="0">
              <a:sym typeface="Roboto"/>
            </a:endParaRPr>
          </a:p>
        </p:txBody>
      </p:sp>
      <p:sp>
        <p:nvSpPr>
          <p:cNvPr id="20" name="Google Shape;236;p25"/>
          <p:cNvSpPr txBox="1"/>
          <p:nvPr/>
        </p:nvSpPr>
        <p:spPr>
          <a:xfrm>
            <a:off x="1487488" y="369838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48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34;p25"/>
          <p:cNvSpPr/>
          <p:nvPr/>
        </p:nvSpPr>
        <p:spPr>
          <a:xfrm>
            <a:off x="2165131" y="4547849"/>
            <a:ext cx="9019169" cy="89383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 err="1"/>
              <a:t>Шаблонизация</a:t>
            </a:r>
            <a:r>
              <a:rPr lang="ru-RU" sz="2400" dirty="0"/>
              <a:t> приложения в </a:t>
            </a:r>
            <a:r>
              <a:rPr lang="ru-RU" sz="2400" dirty="0" err="1"/>
              <a:t>helm</a:t>
            </a:r>
            <a:r>
              <a:rPr lang="ru-RU" sz="2400" dirty="0"/>
              <a:t> </a:t>
            </a:r>
            <a:r>
              <a:rPr lang="ru-RU" sz="2400" dirty="0" err="1"/>
              <a:t>чартах</a:t>
            </a:r>
            <a:endParaRPr lang="ru-RU" sz="2400" dirty="0">
              <a:sym typeface="Roboto"/>
            </a:endParaRPr>
          </a:p>
        </p:txBody>
      </p:sp>
      <p:sp>
        <p:nvSpPr>
          <p:cNvPr id="22" name="Google Shape;236;p25"/>
          <p:cNvSpPr txBox="1"/>
          <p:nvPr/>
        </p:nvSpPr>
        <p:spPr>
          <a:xfrm>
            <a:off x="1487488" y="449802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48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4;p25"/>
          <p:cNvSpPr/>
          <p:nvPr/>
        </p:nvSpPr>
        <p:spPr>
          <a:xfrm>
            <a:off x="2135560" y="5343479"/>
            <a:ext cx="9019169" cy="89383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 smtClean="0"/>
              <a:t>Установка </a:t>
            </a:r>
            <a:r>
              <a:rPr lang="ru-RU" sz="2400" dirty="0" err="1" smtClean="0"/>
              <a:t>микросервесного</a:t>
            </a:r>
            <a:r>
              <a:rPr lang="ru-RU" sz="2400" dirty="0" smtClean="0"/>
              <a:t> приложения в </a:t>
            </a:r>
            <a:r>
              <a:rPr lang="en-US" sz="2400" dirty="0" err="1" smtClean="0"/>
              <a:t>Kubernetes</a:t>
            </a:r>
            <a:endParaRPr lang="ru-RU" sz="2400" dirty="0">
              <a:sym typeface="Roboto"/>
            </a:endParaRPr>
          </a:p>
        </p:txBody>
      </p:sp>
      <p:sp>
        <p:nvSpPr>
          <p:cNvPr id="24" name="Google Shape;236;p25"/>
          <p:cNvSpPr txBox="1"/>
          <p:nvPr/>
        </p:nvSpPr>
        <p:spPr>
          <a:xfrm>
            <a:off x="1482134" y="524089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48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97378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хотелось реализовать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46EBEFB-C17A-4072-BC4B-3BA1DCC8CD32}" type="slidenum">
              <a:rPr lang="ru-RU" b="1" smtClean="0">
                <a:solidFill>
                  <a:schemeClr val="bg1"/>
                </a:solidFill>
              </a:rPr>
              <a:t>5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257300"/>
            <a:ext cx="12192000" cy="51305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257300"/>
            <a:ext cx="7056784" cy="51305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28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46EBEFB-C17A-4072-BC4B-3BA1DCC8CD32}" type="slidenum">
              <a:rPr lang="ru-RU" b="1" smtClean="0">
                <a:solidFill>
                  <a:schemeClr val="bg1"/>
                </a:solidFill>
              </a:rPr>
              <a:t>6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257300"/>
            <a:ext cx="12192000" cy="51305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772816"/>
            <a:ext cx="438150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4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Sequence diagram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46EBEFB-C17A-4072-BC4B-3BA1DCC8CD32}" type="slidenum">
              <a:rPr lang="ru-RU" b="1" smtClean="0">
                <a:solidFill>
                  <a:schemeClr val="bg1"/>
                </a:solidFill>
              </a:rPr>
              <a:t>7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257300"/>
            <a:ext cx="12192000" cy="51305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279933"/>
            <a:ext cx="7605057" cy="51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collaboration diagram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46EBEFB-C17A-4072-BC4B-3BA1DCC8CD32}" type="slidenum">
              <a:rPr lang="ru-RU" b="1" smtClean="0">
                <a:solidFill>
                  <a:schemeClr val="bg1"/>
                </a:solidFill>
              </a:rPr>
              <a:t>8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1312184"/>
            <a:ext cx="4685258" cy="49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Two-phase commit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672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94F8DEE-54F6-4557-ACC3-CD6D69309ABB}" type="slidenum">
              <a:rPr lang="ru-RU" b="1" smtClean="0">
                <a:solidFill>
                  <a:schemeClr val="bg1"/>
                </a:solidFill>
              </a:rPr>
              <a:t>9</a:t>
            </a:fld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21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31" y="1484784"/>
            <a:ext cx="8068325" cy="4680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27848" y="650485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Реализация 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паттерна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Three-phase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commit</a:t>
            </a:r>
            <a:r>
              <a: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57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551</Words>
  <Application>Microsoft Office PowerPoint</Application>
  <PresentationFormat>Произвольный</PresentationFormat>
  <Paragraphs>181</Paragraphs>
  <Slides>21</Slides>
  <Notes>21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Roboto</vt:lpstr>
      <vt:lpstr>Rockwell Nova Light</vt:lpstr>
      <vt:lpstr>Avenir</vt:lpstr>
      <vt:lpstr>Calibri</vt:lpstr>
      <vt:lpstr>Times New Roman</vt:lpstr>
      <vt:lpstr>Noto Sans Symbols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Люлин Вадим Евгеньевич</cp:lastModifiedBy>
  <cp:revision>55</cp:revision>
  <cp:lastPrinted>2020-05-29T12:41:17Z</cp:lastPrinted>
  <dcterms:modified xsi:type="dcterms:W3CDTF">2021-06-14T09:58:09Z</dcterms:modified>
</cp:coreProperties>
</file>